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4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6" r:id="rId11"/>
    <p:sldId id="265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jamin Sturm" initials="BS" lastIdx="3" clrIdx="0">
    <p:extLst>
      <p:ext uri="{19B8F6BF-5375-455C-9EA6-DF929625EA0E}">
        <p15:presenceInfo xmlns:p15="http://schemas.microsoft.com/office/powerpoint/2012/main" userId="86a3e30d0afed2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64"/>
    <p:restoredTop sz="93366"/>
  </p:normalViewPr>
  <p:slideViewPr>
    <p:cSldViewPr snapToGrid="0" snapToObjects="1">
      <p:cViewPr varScale="1">
        <p:scale>
          <a:sx n="132" d="100"/>
          <a:sy n="132" d="100"/>
        </p:scale>
        <p:origin x="3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14T21:45:09.839" idx="3">
    <p:pos x="10" y="10"/>
    <p:text>Ask Robert how to interpret these Betas.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4BEA2-6E7C-FA42-83A0-9188FCAFF19A}" type="datetimeFigureOut">
              <a:rPr lang="en-US" smtClean="0"/>
              <a:t>5/15/18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BE67E-6E94-244F-86D4-F654E2B94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37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project was on the prediction of mushroom edibility using machine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BE67E-6E94-244F-86D4-F654E2B944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74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Hunting for edible mushrooms is something that I personally really like to do.  </a:t>
            </a:r>
          </a:p>
          <a:p>
            <a:r>
              <a:rPr lang="en-US" b="1" dirty="0"/>
              <a:t>Click</a:t>
            </a:r>
          </a:p>
          <a:p>
            <a:r>
              <a:rPr lang="en-US" b="0" dirty="0"/>
              <a:t>Here is a picture of my son and I out on a recent mushroom hunting expedition.</a:t>
            </a:r>
          </a:p>
          <a:p>
            <a:r>
              <a:rPr lang="en-US" b="1" dirty="0"/>
              <a:t>Click</a:t>
            </a:r>
          </a:p>
          <a:p>
            <a:r>
              <a:rPr lang="en-US" b="0" dirty="0"/>
              <a:t>And here is a picture of our trophy.  These are chanterelle mushrooms.  Chanterelles are one of my favorite mushrooms to hunt for and they are easily identifiable and are also delicious.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BE67E-6E94-244F-86D4-F654E2B944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61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BE67E-6E94-244F-86D4-F654E2B944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86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BE67E-6E94-244F-86D4-F654E2B944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30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BE67E-6E94-244F-86D4-F654E2B944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27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few caveats: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data set consisted of 2 mushroom families in which odor plays a big role in identification.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challenging part of mushroom identification is correctly identifying all of the attribute characteristics of your mushroom, which this data set has done for 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BE67E-6E94-244F-86D4-F654E2B944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72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5538" y="3886200"/>
            <a:ext cx="9237662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377522"/>
            <a:ext cx="2844800" cy="365125"/>
          </a:xfrm>
        </p:spPr>
        <p:txBody>
          <a:bodyPr/>
          <a:lstStyle/>
          <a:p>
            <a:fld id="{0A9BC1B0-92F4-014E-911D-D6166CF8C499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55200" y="6362704"/>
            <a:ext cx="1422400" cy="365125"/>
          </a:xfrm>
        </p:spPr>
        <p:txBody>
          <a:bodyPr/>
          <a:lstStyle>
            <a:lvl1pPr algn="r">
              <a:defRPr/>
            </a:lvl1pPr>
          </a:lstStyle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A49EA8-8C38-5148-ACA3-3DC230D45D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5538" y="2039938"/>
            <a:ext cx="10602912" cy="1677987"/>
          </a:xfrm>
        </p:spPr>
        <p:txBody>
          <a:bodyPr/>
          <a:lstStyle>
            <a:lvl1pPr>
              <a:defRPr sz="2800"/>
            </a:lvl1pPr>
            <a:lvl2pPr>
              <a:defRPr sz="20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00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1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74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03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094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>
            <a:normAutofit/>
          </a:bodyPr>
          <a:lstStyle>
            <a:lvl1pPr algn="l">
              <a:defRPr sz="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9448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922BF-E6FB-4BC5-9030-5B78CDDB8D8C}" type="datetime1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154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560D9-D43F-437F-A646-8C3FB44041A6}" type="datetime1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94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075B8-6C3B-4D77-AD52-4EE13499FED9}" type="datetime1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3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636C-B82F-44E0-B935-D64BD7C58F32}" type="datetime1">
              <a:rPr lang="en-US" smtClean="0"/>
              <a:t>5/15/18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683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2E0E-E25F-4677-AD0E-3110BD67E0D5}" type="datetime1">
              <a:rPr lang="en-US" smtClean="0"/>
              <a:t>5/15/18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638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02336-D7CF-494A-86BF-B7E1DDCCE666}" type="datetime1">
              <a:rPr lang="en-US" smtClean="0"/>
              <a:t>5/15/18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533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9CD55-BDF0-409E-94AA-C8D9EB0DFB0A}" type="datetime1">
              <a:rPr lang="en-US" smtClean="0"/>
              <a:t>5/15/18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32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E02E-1BD7-423E-B52B-E741C810BD8C}" type="datetime1">
              <a:rPr lang="en-US" smtClean="0"/>
              <a:t>5/15/18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709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2A06F-AE68-43A2-B2F7-17F31EDC3BA0}" type="datetime1">
              <a:rPr lang="en-US" smtClean="0"/>
              <a:t>5/15/18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862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FA3C7-8F1A-4045-B276-DA5220DDC056}" type="datetime1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410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EBAC-E43E-4B42-82A8-84A12EE22DBB}" type="datetime1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9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79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81600" y="12700"/>
            <a:ext cx="1930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33867" y="6616700"/>
            <a:ext cx="7213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5105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96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4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74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565900"/>
            <a:ext cx="7112000" cy="274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98361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BC1B0-92F4-014E-911D-D6166CF8C499}" type="datetimeFigureOut">
              <a:rPr lang="en-US" smtClean="0"/>
              <a:t>5/15/18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01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89907"/>
          </a:xfrm>
          <a:prstGeom prst="rect">
            <a:avLst/>
          </a:prstGeom>
          <a:solidFill>
            <a:srgbClr val="002164"/>
          </a:solidFill>
          <a:ln>
            <a:solidFill>
              <a:srgbClr val="0039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solidFill>
                  <a:srgbClr val="00395A"/>
                </a:solidFill>
              </a:ln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19512"/>
            <a:ext cx="10972800" cy="770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8315"/>
            <a:ext cx="10972800" cy="4917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BC1B0-92F4-014E-911D-D6166CF8C499}" type="datetimeFigureOut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6345772"/>
            <a:ext cx="142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FEECB-4008-5E46-9EEC-BD7E66EAFAF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-138500"/>
            <a:ext cx="18659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1685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685800" rtl="0" eaLnBrk="1" latinLnBrk="0" hangingPunct="1"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CFB27-B9CE-4E4C-974A-3B654F7E14F3}" type="datetime1">
              <a:rPr lang="en-US" smtClean="0"/>
              <a:t>5/15/18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6E8CE-B7CE-43D4-84E6-9C93D37421A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rgbClr val="002164"/>
          </a:solidFill>
          <a:ln>
            <a:solidFill>
              <a:srgbClr val="0039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6021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spcBef>
          <a:spcPct val="200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5ADBC-25EA-6647-829A-912B15E3B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76988"/>
            <a:ext cx="10363200" cy="1470025"/>
          </a:xfrm>
        </p:spPr>
        <p:txBody>
          <a:bodyPr/>
          <a:lstStyle/>
          <a:p>
            <a:r>
              <a:rPr lang="en-US" dirty="0"/>
              <a:t>The Prediction of Mushroom Edibility Using Machine Learning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B51C8A2-5708-DB4A-BCF0-0DBA681B4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4175760" cy="17526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Benjamin W. Sturm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bwsturm@gmail.com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May 16,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2398B-7B88-CE47-89D5-D77BEF099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899" y="3101340"/>
            <a:ext cx="4317232" cy="287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24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AAFF37-F22C-3946-9193-F10EC874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conclusion, we were able to predict mushroom edibility with an accuracy of 1.000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EA5C8F-8249-4947-A853-5BAD93FFFD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Regression, KNN, and Decision Trees all did really well for this data set.</a:t>
            </a:r>
          </a:p>
          <a:p>
            <a:endParaRPr lang="en-US" dirty="0"/>
          </a:p>
          <a:p>
            <a:r>
              <a:rPr lang="en-US" dirty="0"/>
              <a:t>Mushroom odor was very predictive of edibility.</a:t>
            </a:r>
          </a:p>
          <a:p>
            <a:endParaRPr lang="en-US" dirty="0"/>
          </a:p>
          <a:p>
            <a:r>
              <a:rPr lang="en-US" dirty="0"/>
              <a:t>Data set is linearly separable.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FA9849-A290-2B40-95FC-AA5608FCB0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Next steps:</a:t>
            </a:r>
          </a:p>
          <a:p>
            <a:endParaRPr lang="en-US" u="sng" dirty="0"/>
          </a:p>
          <a:p>
            <a:pPr lvl="1"/>
            <a:r>
              <a:rPr lang="en-US" dirty="0"/>
              <a:t>Explore more mushroom species to see how well we can predict edibility for other mushroom types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See if we can correctly ID mushrooms based on these attributes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Explore using neural networks to classify mushrooms from photos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196825-7F7C-194F-A15F-248866BFF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172" y="4335113"/>
            <a:ext cx="4868228" cy="21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8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3E20E-8112-9240-962D-ED369840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Mushroom Attribute Information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D9D197-4796-D440-A6AC-7DD8A8713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4846" y="1216554"/>
            <a:ext cx="6742307" cy="5387445"/>
          </a:xfrm>
        </p:spPr>
      </p:pic>
    </p:spTree>
    <p:extLst>
      <p:ext uri="{BB962C8B-B14F-4D97-AF65-F5344CB8AC3E}">
        <p14:creationId xmlns:p14="http://schemas.microsoft.com/office/powerpoint/2010/main" val="1963339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E80258-6E8B-1A4C-9545-668C777B3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Hunting edible mushrooms in the wild can be an exciting and rewarding process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6DFD87-A0CD-8F47-8A8C-C4204ED0E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83653"/>
            <a:ext cx="5386917" cy="639762"/>
          </a:xfrm>
        </p:spPr>
        <p:txBody>
          <a:bodyPr/>
          <a:lstStyle/>
          <a:p>
            <a:pPr algn="ctr"/>
            <a:r>
              <a:rPr lang="en-US" dirty="0"/>
              <a:t>Hunter-Gatherers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92F980D-1093-D649-91F0-1DB99C6527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8602" y="2174875"/>
            <a:ext cx="5268384" cy="3951288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DDDA24-2916-4541-A41A-E5C8CA28DA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69" y="1283653"/>
            <a:ext cx="5389033" cy="639762"/>
          </a:xfrm>
        </p:spPr>
        <p:txBody>
          <a:bodyPr/>
          <a:lstStyle/>
          <a:p>
            <a:pPr algn="ctr"/>
            <a:r>
              <a:rPr lang="en-US" dirty="0"/>
              <a:t>The Trophy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F600273-D362-1648-81EE-08B1EB97A0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609399" y="2174875"/>
            <a:ext cx="4556440" cy="39512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FA145-05C0-F446-9DF5-277E7C9D6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6E8CE-B7CE-43D4-84E6-9C93D37421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02C9E-A207-2B48-84EB-17885D62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Wouldn’t it be great if you could determine whether a mushroom you encounter in nature is poisonous or not with machine learning?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CD927-7EB6-6646-AC3D-CAA1D9D45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/>
              <a:t>Agaricus</a:t>
            </a:r>
            <a:r>
              <a:rPr lang="en-US" dirty="0"/>
              <a:t> </a:t>
            </a:r>
            <a:r>
              <a:rPr lang="en-US" dirty="0" err="1"/>
              <a:t>Campestris</a:t>
            </a:r>
            <a:r>
              <a:rPr lang="en-US" dirty="0"/>
              <a:t> (Non-poisonous)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2F76D8-1D67-3C40-A26C-C2A9D0BD7A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01012" y="2499181"/>
            <a:ext cx="4267199" cy="32004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9F0670-E602-4143-9ACD-186AA48F0E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err="1"/>
              <a:t>Agaricus</a:t>
            </a:r>
            <a:r>
              <a:rPr lang="en-US" dirty="0"/>
              <a:t> </a:t>
            </a:r>
            <a:r>
              <a:rPr lang="en-US" dirty="0" err="1"/>
              <a:t>Californicus</a:t>
            </a:r>
            <a:r>
              <a:rPr lang="en-US" dirty="0"/>
              <a:t> (Poisonous)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31C83BD-F895-D24C-8609-C5F002E367E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449219" y="2499181"/>
            <a:ext cx="4819426" cy="3200400"/>
          </a:xfrm>
        </p:spPr>
      </p:pic>
    </p:spTree>
    <p:extLst>
      <p:ext uri="{BB962C8B-B14F-4D97-AF65-F5344CB8AC3E}">
        <p14:creationId xmlns:p14="http://schemas.microsoft.com/office/powerpoint/2010/main" val="1638565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55364-A717-5B4D-B1EF-CADEF777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Wouldn’t it be great if you could determine whether a mushroom you encounter in nature is poisonous or not with machine learning?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8492D0C-323C-B642-85E4-5F8AC55272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17837" y="2234435"/>
            <a:ext cx="3296816" cy="3530005"/>
          </a:xfr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C7AAECC8-7B78-B34B-BCD8-26AA5CD434D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85785098"/>
              </p:ext>
            </p:extLst>
          </p:nvPr>
        </p:nvGraphicFramePr>
        <p:xfrm>
          <a:off x="870858" y="2467947"/>
          <a:ext cx="5384799" cy="2726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4933">
                  <a:extLst>
                    <a:ext uri="{9D8B030D-6E8A-4147-A177-3AD203B41FA5}">
                      <a16:colId xmlns:a16="http://schemas.microsoft.com/office/drawing/2014/main" val="4071688409"/>
                    </a:ext>
                  </a:extLst>
                </a:gridCol>
                <a:gridCol w="1794933">
                  <a:extLst>
                    <a:ext uri="{9D8B030D-6E8A-4147-A177-3AD203B41FA5}">
                      <a16:colId xmlns:a16="http://schemas.microsoft.com/office/drawing/2014/main" val="3390569608"/>
                    </a:ext>
                  </a:extLst>
                </a:gridCol>
                <a:gridCol w="1794933">
                  <a:extLst>
                    <a:ext uri="{9D8B030D-6E8A-4147-A177-3AD203B41FA5}">
                      <a16:colId xmlns:a16="http://schemas.microsoft.com/office/drawing/2014/main" val="32260517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 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effectLst/>
                        </a:rPr>
                        <a:t>Agaricus</a:t>
                      </a:r>
                      <a:r>
                        <a:rPr lang="en-US" sz="1400" b="1" u="none" strike="noStrike" dirty="0"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</a:rPr>
                        <a:t>campestris</a:t>
                      </a:r>
                      <a:r>
                        <a:rPr lang="en-US" sz="1400" b="1" u="none" strike="noStrike" dirty="0">
                          <a:effectLst/>
                        </a:rPr>
                        <a:t> (non-poisonous)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effectLst/>
                        </a:rPr>
                        <a:t>Agaricus</a:t>
                      </a:r>
                      <a:r>
                        <a:rPr lang="en-US" sz="1400" b="1" u="none" strike="noStrike" dirty="0">
                          <a:effectLst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</a:rPr>
                        <a:t>californicus</a:t>
                      </a:r>
                      <a:r>
                        <a:rPr lang="en-US" sz="1400" b="1" u="none" strike="noStrike" dirty="0">
                          <a:effectLst/>
                        </a:rPr>
                        <a:t> (poisonous)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2254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cap color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white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whitish to brown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1400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gill color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pink (young), chocolate brown (mature)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pink (young), chocolate brown (mature)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3631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ring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1255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bruises?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no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808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habitat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grass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forest and grass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2714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odor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mild, mushroomy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antiseptic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8247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08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39504-1DA1-9B4E-97E1-4357563BB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this project, I used the UCI Mushroom Data Set to determine if machine learning could be used to classify the edibility of mushrooms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9F1C-4958-C84A-8B31-1F7BBAD04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55800"/>
            <a:ext cx="4991396" cy="4525963"/>
          </a:xfrm>
        </p:spPr>
        <p:txBody>
          <a:bodyPr>
            <a:normAutofit/>
          </a:bodyPr>
          <a:lstStyle/>
          <a:p>
            <a:r>
              <a:rPr lang="en-US" dirty="0"/>
              <a:t>The data set  consists of mushrooms from 2 different families only (</a:t>
            </a:r>
            <a:r>
              <a:rPr lang="en-US" dirty="0" err="1"/>
              <a:t>Agaricus</a:t>
            </a:r>
            <a:r>
              <a:rPr lang="en-US" dirty="0"/>
              <a:t>, </a:t>
            </a:r>
            <a:r>
              <a:rPr lang="en-US" dirty="0" err="1"/>
              <a:t>Lepiota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Number of instances = 8124</a:t>
            </a:r>
          </a:p>
          <a:p>
            <a:endParaRPr lang="en-US" dirty="0"/>
          </a:p>
          <a:p>
            <a:r>
              <a:rPr lang="en-US" dirty="0"/>
              <a:t>Number of features = 22</a:t>
            </a:r>
          </a:p>
          <a:p>
            <a:pPr lvl="1"/>
            <a:r>
              <a:rPr lang="en-US" dirty="0"/>
              <a:t>All features are categorical</a:t>
            </a:r>
          </a:p>
          <a:p>
            <a:endParaRPr lang="en-US" dirty="0"/>
          </a:p>
          <a:p>
            <a:r>
              <a:rPr lang="en-US" dirty="0"/>
              <a:t>Target variable is edibility</a:t>
            </a:r>
          </a:p>
          <a:p>
            <a:pPr lvl="1"/>
            <a:r>
              <a:rPr lang="en-US" dirty="0"/>
              <a:t>52% edible</a:t>
            </a:r>
          </a:p>
          <a:p>
            <a:pPr lvl="1"/>
            <a:r>
              <a:rPr lang="en-US" dirty="0"/>
              <a:t>48% non-edible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36336-413D-D745-A50E-10B5E9EF3D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9D565F-9828-8944-8FC6-2A32690F0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025" y="1668987"/>
            <a:ext cx="5922350" cy="444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57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3A0D6B-B7D9-234C-9D5B-E8A77EEF8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Certain features are strongly correlated with edibility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9BC86F-71E9-0F44-BCA1-4F35BDFE0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9693" y="1467102"/>
            <a:ext cx="6292614" cy="5034092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A0B753-E7E1-D540-863E-9B26C9F3413D}"/>
              </a:ext>
            </a:extLst>
          </p:cNvPr>
          <p:cNvSpPr/>
          <p:nvPr/>
        </p:nvSpPr>
        <p:spPr>
          <a:xfrm>
            <a:off x="3069265" y="2068429"/>
            <a:ext cx="4628706" cy="22682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965EC6-2242-6243-86DF-860E62986ADD}"/>
              </a:ext>
            </a:extLst>
          </p:cNvPr>
          <p:cNvCxnSpPr>
            <a:cxnSpLocks/>
          </p:cNvCxnSpPr>
          <p:nvPr/>
        </p:nvCxnSpPr>
        <p:spPr>
          <a:xfrm>
            <a:off x="4301067" y="1684867"/>
            <a:ext cx="0" cy="321733"/>
          </a:xfrm>
          <a:prstGeom prst="straightConnector1">
            <a:avLst/>
          </a:prstGeom>
          <a:ln w="158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88AA3EE-0D36-DC45-ADA2-A527A1C0FBD4}"/>
              </a:ext>
            </a:extLst>
          </p:cNvPr>
          <p:cNvSpPr txBox="1"/>
          <p:nvPr/>
        </p:nvSpPr>
        <p:spPr>
          <a:xfrm>
            <a:off x="3767667" y="1323809"/>
            <a:ext cx="138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Corr</a:t>
            </a:r>
            <a:r>
              <a:rPr lang="en-US" sz="1600" b="1" dirty="0"/>
              <a:t> = .786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0B0C53-E4A6-3845-8BF8-6B70E62ECF19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5909733" y="1684867"/>
            <a:ext cx="0" cy="321734"/>
          </a:xfrm>
          <a:prstGeom prst="straightConnector1">
            <a:avLst/>
          </a:prstGeom>
          <a:ln w="158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4075523-FC85-B040-8B02-147288989170}"/>
              </a:ext>
            </a:extLst>
          </p:cNvPr>
          <p:cNvSpPr txBox="1"/>
          <p:nvPr/>
        </p:nvSpPr>
        <p:spPr>
          <a:xfrm>
            <a:off x="5383618" y="1312557"/>
            <a:ext cx="138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Corr</a:t>
            </a:r>
            <a:r>
              <a:rPr lang="en-US" sz="1600" b="1" dirty="0"/>
              <a:t> = -.624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CEE2B7-A5D0-3449-A3A8-73A5891F8A16}"/>
              </a:ext>
            </a:extLst>
          </p:cNvPr>
          <p:cNvSpPr/>
          <p:nvPr/>
        </p:nvSpPr>
        <p:spPr>
          <a:xfrm>
            <a:off x="4191000" y="2006601"/>
            <a:ext cx="228600" cy="43688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29A9C0-A96C-074D-869C-1C308394C11C}"/>
              </a:ext>
            </a:extLst>
          </p:cNvPr>
          <p:cNvSpPr/>
          <p:nvPr/>
        </p:nvSpPr>
        <p:spPr>
          <a:xfrm>
            <a:off x="5795433" y="2006601"/>
            <a:ext cx="228600" cy="43688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8CFB93-D457-A045-A8A8-FA6337D28D50}"/>
              </a:ext>
            </a:extLst>
          </p:cNvPr>
          <p:cNvSpPr txBox="1"/>
          <p:nvPr/>
        </p:nvSpPr>
        <p:spPr>
          <a:xfrm>
            <a:off x="2081309" y="1926744"/>
            <a:ext cx="1130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Edibility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9B25A9-A7F4-304C-AB63-4A0451C4AB05}"/>
              </a:ext>
            </a:extLst>
          </p:cNvPr>
          <p:cNvSpPr txBox="1"/>
          <p:nvPr/>
        </p:nvSpPr>
        <p:spPr>
          <a:xfrm>
            <a:off x="3701297" y="6412135"/>
            <a:ext cx="1376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Odor - None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8AAD3A-2CEE-8745-89FF-8E943C4CD934}"/>
              </a:ext>
            </a:extLst>
          </p:cNvPr>
          <p:cNvSpPr txBox="1"/>
          <p:nvPr/>
        </p:nvSpPr>
        <p:spPr>
          <a:xfrm>
            <a:off x="5339466" y="6412135"/>
            <a:ext cx="1376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Odor - Foul</a:t>
            </a:r>
          </a:p>
        </p:txBody>
      </p:sp>
    </p:spTree>
    <p:extLst>
      <p:ext uri="{BB962C8B-B14F-4D97-AF65-F5344CB8AC3E}">
        <p14:creationId xmlns:p14="http://schemas.microsoft.com/office/powerpoint/2010/main" val="58059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  <p:bldP spid="23" grpId="0"/>
      <p:bldP spid="24" grpId="0" animBg="1"/>
      <p:bldP spid="26" grpId="0" animBg="1"/>
      <p:bldP spid="28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D325-FBB9-184B-90B3-706F63D7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model using logistic regression has near perfect accuracy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D2889-6C68-9448-84C4-4E62BD8DA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531258"/>
            <a:ext cx="5565058" cy="639762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Logistic Regression Results with default parameters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E5A668-4828-0145-ACB4-6A288A675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292859"/>
            <a:ext cx="5386917" cy="395128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8AD8604-DACE-9945-A546-3971ED87D07C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371888196"/>
              </p:ext>
            </p:extLst>
          </p:nvPr>
        </p:nvGraphicFramePr>
        <p:xfrm>
          <a:off x="1149793" y="3453777"/>
          <a:ext cx="430679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358">
                  <a:extLst>
                    <a:ext uri="{9D8B030D-6E8A-4147-A177-3AD203B41FA5}">
                      <a16:colId xmlns:a16="http://schemas.microsoft.com/office/drawing/2014/main" val="4180899568"/>
                    </a:ext>
                  </a:extLst>
                </a:gridCol>
                <a:gridCol w="861358">
                  <a:extLst>
                    <a:ext uri="{9D8B030D-6E8A-4147-A177-3AD203B41FA5}">
                      <a16:colId xmlns:a16="http://schemas.microsoft.com/office/drawing/2014/main" val="2293507869"/>
                    </a:ext>
                  </a:extLst>
                </a:gridCol>
                <a:gridCol w="861358">
                  <a:extLst>
                    <a:ext uri="{9D8B030D-6E8A-4147-A177-3AD203B41FA5}">
                      <a16:colId xmlns:a16="http://schemas.microsoft.com/office/drawing/2014/main" val="2862811270"/>
                    </a:ext>
                  </a:extLst>
                </a:gridCol>
                <a:gridCol w="861358">
                  <a:extLst>
                    <a:ext uri="{9D8B030D-6E8A-4147-A177-3AD203B41FA5}">
                      <a16:colId xmlns:a16="http://schemas.microsoft.com/office/drawing/2014/main" val="1924463746"/>
                    </a:ext>
                  </a:extLst>
                </a:gridCol>
                <a:gridCol w="861358">
                  <a:extLst>
                    <a:ext uri="{9D8B030D-6E8A-4147-A177-3AD203B41FA5}">
                      <a16:colId xmlns:a16="http://schemas.microsoft.com/office/drawing/2014/main" val="3736232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959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Log. Reg.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376913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DA10B040-B71D-1343-A7D6-5988D5B3E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581" y="973393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7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F31C822-CB34-F34C-A7FF-F630B7C5D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Which features are most important for predicting edibility? 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4AAED0D6-C66D-3043-9C4E-164EA7DCE5D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85370459"/>
              </p:ext>
            </p:extLst>
          </p:nvPr>
        </p:nvGraphicFramePr>
        <p:xfrm>
          <a:off x="825910" y="2013155"/>
          <a:ext cx="3647768" cy="31508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1909">
                  <a:extLst>
                    <a:ext uri="{9D8B030D-6E8A-4147-A177-3AD203B41FA5}">
                      <a16:colId xmlns:a16="http://schemas.microsoft.com/office/drawing/2014/main" val="395087063"/>
                    </a:ext>
                  </a:extLst>
                </a:gridCol>
                <a:gridCol w="1345859">
                  <a:extLst>
                    <a:ext uri="{9D8B030D-6E8A-4147-A177-3AD203B41FA5}">
                      <a16:colId xmlns:a16="http://schemas.microsoft.com/office/drawing/2014/main" val="346406300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Feature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Beta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extLst>
                  <a:ext uri="{0D108BD9-81ED-4DB2-BD59-A6C34878D82A}">
                    <a16:rowId xmlns:a16="http://schemas.microsoft.com/office/drawing/2014/main" val="40347020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odor_n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4.064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extLst>
                  <a:ext uri="{0D108BD9-81ED-4DB2-BD59-A6C34878D82A}">
                    <a16:rowId xmlns:a16="http://schemas.microsoft.com/office/drawing/2014/main" val="4960383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odor_l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2.656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extLst>
                  <a:ext uri="{0D108BD9-81ED-4DB2-BD59-A6C34878D82A}">
                    <a16:rowId xmlns:a16="http://schemas.microsoft.com/office/drawing/2014/main" val="27614352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odor_a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2.647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extLst>
                  <a:ext uri="{0D108BD9-81ED-4DB2-BD59-A6C34878D82A}">
                    <a16:rowId xmlns:a16="http://schemas.microsoft.com/office/drawing/2014/main" val="28049675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gill-</a:t>
                      </a:r>
                      <a:r>
                        <a:rPr lang="en-US" sz="1400" u="none" strike="noStrike" dirty="0" err="1">
                          <a:effectLst/>
                        </a:rPr>
                        <a:t>size_b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1.959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extLst>
                  <a:ext uri="{0D108BD9-81ED-4DB2-BD59-A6C34878D82A}">
                    <a16:rowId xmlns:a16="http://schemas.microsoft.com/office/drawing/2014/main" val="26415043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gill-spacing_c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-1.522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extLst>
                  <a:ext uri="{0D108BD9-81ED-4DB2-BD59-A6C34878D82A}">
                    <a16:rowId xmlns:a16="http://schemas.microsoft.com/office/drawing/2014/main" val="39368706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stalk-surface-above-</a:t>
                      </a:r>
                      <a:r>
                        <a:rPr lang="en-US" sz="1400" u="none" strike="noStrike" dirty="0" err="1">
                          <a:effectLst/>
                        </a:rPr>
                        <a:t>ring_k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-1.665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extLst>
                  <a:ext uri="{0D108BD9-81ED-4DB2-BD59-A6C34878D82A}">
                    <a16:rowId xmlns:a16="http://schemas.microsoft.com/office/drawing/2014/main" val="31561842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gill-</a:t>
                      </a:r>
                      <a:r>
                        <a:rPr lang="en-US" sz="1400" u="none" strike="noStrike" dirty="0" err="1">
                          <a:effectLst/>
                        </a:rPr>
                        <a:t>color_b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-1.799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extLst>
                  <a:ext uri="{0D108BD9-81ED-4DB2-BD59-A6C34878D82A}">
                    <a16:rowId xmlns:a16="http://schemas.microsoft.com/office/drawing/2014/main" val="269192064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gill-</a:t>
                      </a:r>
                      <a:r>
                        <a:rPr lang="en-US" sz="1400" u="none" strike="noStrike" dirty="0" err="1">
                          <a:effectLst/>
                        </a:rPr>
                        <a:t>size_n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-2.067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extLst>
                  <a:ext uri="{0D108BD9-81ED-4DB2-BD59-A6C34878D82A}">
                    <a16:rowId xmlns:a16="http://schemas.microsoft.com/office/drawing/2014/main" val="24759317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odor_p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-2.253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extLst>
                  <a:ext uri="{0D108BD9-81ED-4DB2-BD59-A6C34878D82A}">
                    <a16:rowId xmlns:a16="http://schemas.microsoft.com/office/drawing/2014/main" val="28068029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stalk-</a:t>
                      </a:r>
                      <a:r>
                        <a:rPr lang="en-US" sz="1400" u="none" strike="noStrike" dirty="0" err="1">
                          <a:effectLst/>
                        </a:rPr>
                        <a:t>root_b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-2.287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extLst>
                  <a:ext uri="{0D108BD9-81ED-4DB2-BD59-A6C34878D82A}">
                    <a16:rowId xmlns:a16="http://schemas.microsoft.com/office/drawing/2014/main" val="126799488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odor_f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-2.608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extLst>
                  <a:ext uri="{0D108BD9-81ED-4DB2-BD59-A6C34878D82A}">
                    <a16:rowId xmlns:a16="http://schemas.microsoft.com/office/drawing/2014/main" val="42250752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odor_c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-2.638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extLst>
                  <a:ext uri="{0D108BD9-81ED-4DB2-BD59-A6C34878D82A}">
                    <a16:rowId xmlns:a16="http://schemas.microsoft.com/office/drawing/2014/main" val="184076028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spore-print-color_r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-3.331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192" marR="18192" marT="9525" marB="0" anchor="b"/>
                </a:tc>
                <a:extLst>
                  <a:ext uri="{0D108BD9-81ED-4DB2-BD59-A6C34878D82A}">
                    <a16:rowId xmlns:a16="http://schemas.microsoft.com/office/drawing/2014/main" val="1264825298"/>
                  </a:ext>
                </a:extLst>
              </a:tr>
            </a:tbl>
          </a:graphicData>
        </a:graphic>
      </p:graphicFrame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872E094-D197-DB46-8AB7-7C571BB8CB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For these 2 families of mushrooms, odor is one of the most important features</a:t>
            </a:r>
          </a:p>
          <a:p>
            <a:r>
              <a:rPr lang="en-US" dirty="0"/>
              <a:t>	</a:t>
            </a:r>
            <a:r>
              <a:rPr lang="en-US" u="sng" dirty="0"/>
              <a:t>Odors indicating edibility </a:t>
            </a:r>
          </a:p>
          <a:p>
            <a:r>
              <a:rPr lang="en-US" dirty="0"/>
              <a:t>	n = None, l = anise, a = almond</a:t>
            </a:r>
          </a:p>
          <a:p>
            <a:r>
              <a:rPr lang="en-US" dirty="0"/>
              <a:t>	</a:t>
            </a:r>
            <a:r>
              <a:rPr lang="en-US" u="sng" dirty="0"/>
              <a:t>Odors indicating poisonous</a:t>
            </a:r>
          </a:p>
          <a:p>
            <a:r>
              <a:rPr lang="en-US" dirty="0"/>
              <a:t>	p = pungent, f = foul, c = creosote</a:t>
            </a:r>
          </a:p>
          <a:p>
            <a:endParaRPr lang="en-US" dirty="0"/>
          </a:p>
          <a:p>
            <a:r>
              <a:rPr lang="en-US" dirty="0"/>
              <a:t>Also, don’t eat mushrooms in which the spore print is green</a:t>
            </a:r>
          </a:p>
          <a:p>
            <a:r>
              <a:rPr lang="en-US" dirty="0"/>
              <a:t>	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4F697C-EE48-A842-8E2B-FFDF028A5C87}"/>
              </a:ext>
            </a:extLst>
          </p:cNvPr>
          <p:cNvSpPr txBox="1"/>
          <p:nvPr/>
        </p:nvSpPr>
        <p:spPr>
          <a:xfrm>
            <a:off x="825910" y="1415537"/>
            <a:ext cx="3293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 important coefficients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9324450-A1B6-7344-B368-9A3D98471070}"/>
              </a:ext>
            </a:extLst>
          </p:cNvPr>
          <p:cNvSpPr/>
          <p:nvPr/>
        </p:nvSpPr>
        <p:spPr>
          <a:xfrm>
            <a:off x="4473678" y="2256183"/>
            <a:ext cx="187774" cy="854765"/>
          </a:xfrm>
          <a:prstGeom prst="rightBrac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77B7784-54B8-A44A-A0E6-65EDCCF2D521}"/>
              </a:ext>
            </a:extLst>
          </p:cNvPr>
          <p:cNvSpPr/>
          <p:nvPr/>
        </p:nvSpPr>
        <p:spPr>
          <a:xfrm>
            <a:off x="4473678" y="3180523"/>
            <a:ext cx="187774" cy="1983502"/>
          </a:xfrm>
          <a:prstGeom prst="righ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2ECA8D-B87D-E243-A66B-2A3B913A87FC}"/>
              </a:ext>
            </a:extLst>
          </p:cNvPr>
          <p:cNvSpPr txBox="1"/>
          <p:nvPr/>
        </p:nvSpPr>
        <p:spPr>
          <a:xfrm>
            <a:off x="4707290" y="2391177"/>
            <a:ext cx="1302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Predictive of </a:t>
            </a:r>
          </a:p>
          <a:p>
            <a:r>
              <a:rPr lang="en-US" sz="1600" b="1" dirty="0">
                <a:solidFill>
                  <a:schemeClr val="accent2"/>
                </a:solidFill>
              </a:rPr>
              <a:t>edibility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605805-5647-F441-8725-F96E4862B9F8}"/>
              </a:ext>
            </a:extLst>
          </p:cNvPr>
          <p:cNvSpPr txBox="1"/>
          <p:nvPr/>
        </p:nvSpPr>
        <p:spPr>
          <a:xfrm>
            <a:off x="4710603" y="3879886"/>
            <a:ext cx="1302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Predictive of </a:t>
            </a:r>
          </a:p>
          <a:p>
            <a:r>
              <a:rPr lang="en-US" sz="1600" b="1" dirty="0">
                <a:solidFill>
                  <a:schemeClr val="tx2"/>
                </a:solidFill>
              </a:rPr>
              <a:t>poisonous</a:t>
            </a:r>
          </a:p>
        </p:txBody>
      </p:sp>
    </p:spTree>
    <p:extLst>
      <p:ext uri="{BB962C8B-B14F-4D97-AF65-F5344CB8AC3E}">
        <p14:creationId xmlns:p14="http://schemas.microsoft.com/office/powerpoint/2010/main" val="293968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2" grpId="0" animBg="1"/>
      <p:bldP spid="8" grpId="0" animBg="1"/>
      <p:bldP spid="3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E893A-78F9-8F47-BBE0-4C08ACED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models resulted in perfect accuracy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EDBF38B-06F8-8E4B-807D-FBF68C4721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5807243"/>
              </p:ext>
            </p:extLst>
          </p:nvPr>
        </p:nvGraphicFramePr>
        <p:xfrm>
          <a:off x="1447800" y="2738714"/>
          <a:ext cx="9296400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280">
                  <a:extLst>
                    <a:ext uri="{9D8B030D-6E8A-4147-A177-3AD203B41FA5}">
                      <a16:colId xmlns:a16="http://schemas.microsoft.com/office/drawing/2014/main" val="3178115426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2553458772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2322828706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668648159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1156295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94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Log. Reg. – L2 regularization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632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Log. Reg. – L1 regularization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472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182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601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961424"/>
      </p:ext>
    </p:extLst>
  </p:cSld>
  <p:clrMapOvr>
    <a:masterClrMapping/>
  </p:clrMapOvr>
</p:sld>
</file>

<file path=ppt/theme/theme1.xml><?xml version="1.0" encoding="utf-8"?>
<a:theme xmlns:a="http://schemas.openxmlformats.org/drawingml/2006/main" name="BSturm_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turm_theme1" id="{FE9364B0-8BD4-F945-B85C-14E13C5EDDEB}" vid="{4A4E479F-7DC1-7E4B-B77E-515434DDD108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WSturm_Sandia_seminar_ver1 (Read-Only)" id="{DE4169DE-C82E-BE46-BDA2-B2523C40466E}" vid="{7F20F83F-B19F-9A40-98BB-1D3DCDB693D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BSturm_theme1</Template>
  <TotalTime>2600</TotalTime>
  <Words>628</Words>
  <Application>Microsoft Macintosh PowerPoint</Application>
  <PresentationFormat>Widescreen</PresentationFormat>
  <Paragraphs>160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BSturm_theme1</vt:lpstr>
      <vt:lpstr>1_Custom Design</vt:lpstr>
      <vt:lpstr>The Prediction of Mushroom Edibility Using Machine Learning</vt:lpstr>
      <vt:lpstr>Hunting edible mushrooms in the wild can be an exciting and rewarding process</vt:lpstr>
      <vt:lpstr>Wouldn’t it be great if you could determine whether a mushroom you encounter in nature is poisonous or not with machine learning?</vt:lpstr>
      <vt:lpstr>Wouldn’t it be great if you could determine whether a mushroom you encounter in nature is poisonous or not with machine learning?</vt:lpstr>
      <vt:lpstr>For this project, I used the UCI Mushroom Data Set to determine if machine learning could be used to classify the edibility of mushrooms</vt:lpstr>
      <vt:lpstr>Certain features are strongly correlated with edibility</vt:lpstr>
      <vt:lpstr>Baseline model using logistic regression has near perfect accuracy</vt:lpstr>
      <vt:lpstr>Which features are most important for predicting edibility? </vt:lpstr>
      <vt:lpstr>Other models resulted in perfect accuracy</vt:lpstr>
      <vt:lpstr>In conclusion, we were able to predict mushroom edibility with an accuracy of 1.000</vt:lpstr>
      <vt:lpstr>Appendix: Mushroom Attribute Information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Sturm</dc:creator>
  <cp:lastModifiedBy>Benjamin Sturm</cp:lastModifiedBy>
  <cp:revision>50</cp:revision>
  <cp:lastPrinted>2018-05-14T04:52:40Z</cp:lastPrinted>
  <dcterms:created xsi:type="dcterms:W3CDTF">2018-05-13T22:42:06Z</dcterms:created>
  <dcterms:modified xsi:type="dcterms:W3CDTF">2018-05-15T18:55:17Z</dcterms:modified>
</cp:coreProperties>
</file>